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4"/>
  </p:sldMasterIdLst>
  <p:notesMasterIdLst>
    <p:notesMasterId r:id="rId15"/>
  </p:notesMasterIdLst>
  <p:handoutMasterIdLst>
    <p:handoutMasterId r:id="rId16"/>
  </p:handoutMasterIdLst>
  <p:sldIdLst>
    <p:sldId id="373" r:id="rId5"/>
    <p:sldId id="1811" r:id="rId6"/>
    <p:sldId id="1809" r:id="rId7"/>
    <p:sldId id="1816" r:id="rId8"/>
    <p:sldId id="1814" r:id="rId9"/>
    <p:sldId id="1820" r:id="rId10"/>
    <p:sldId id="1821" r:id="rId11"/>
    <p:sldId id="1823" r:id="rId12"/>
    <p:sldId id="1810" r:id="rId13"/>
    <p:sldId id="1476" r:id="rId14"/>
  </p:sldIdLst>
  <p:sldSz cx="9144000" cy="5143500" type="screen16x9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3">
          <p15:clr>
            <a:srgbClr val="A4A3A4"/>
          </p15:clr>
        </p15:guide>
        <p15:guide id="2" orient="horz" pos="666">
          <p15:clr>
            <a:srgbClr val="A4A3A4"/>
          </p15:clr>
        </p15:guide>
        <p15:guide id="3" pos="5552">
          <p15:clr>
            <a:srgbClr val="A4A3A4"/>
          </p15:clr>
        </p15:guide>
        <p15:guide id="4" pos="224">
          <p15:clr>
            <a:srgbClr val="A4A3A4"/>
          </p15:clr>
        </p15:guide>
        <p15:guide id="5" orient="horz" pos="2471">
          <p15:clr>
            <a:srgbClr val="A4A3A4"/>
          </p15:clr>
        </p15:guide>
        <p15:guide id="6" orient="horz" pos="584">
          <p15:clr>
            <a:srgbClr val="A4A3A4"/>
          </p15:clr>
        </p15:guide>
        <p15:guide id="7" orient="horz" pos="1525">
          <p15:clr>
            <a:srgbClr val="A4A3A4"/>
          </p15:clr>
        </p15:guide>
        <p15:guide id="8" orient="horz" pos="176">
          <p15:clr>
            <a:srgbClr val="A4A3A4"/>
          </p15:clr>
        </p15:guide>
        <p15:guide id="9" orient="horz" pos="638">
          <p15:clr>
            <a:srgbClr val="A4A3A4"/>
          </p15:clr>
        </p15:guide>
        <p15:guide id="10" orient="horz" pos="3151">
          <p15:clr>
            <a:srgbClr val="A4A3A4"/>
          </p15:clr>
        </p15:guide>
        <p15:guide id="11" orient="horz" pos="2640">
          <p15:clr>
            <a:srgbClr val="A4A3A4"/>
          </p15:clr>
        </p15:guide>
        <p15:guide id="12" pos="5534">
          <p15:clr>
            <a:srgbClr val="A4A3A4"/>
          </p15:clr>
        </p15:guide>
        <p15:guide id="13" pos="226">
          <p15:clr>
            <a:srgbClr val="A4A3A4"/>
          </p15:clr>
        </p15:guide>
        <p15:guide id="14" pos="2970">
          <p15:clr>
            <a:srgbClr val="A4A3A4"/>
          </p15:clr>
        </p15:guide>
        <p15:guide id="15" pos="476">
          <p15:clr>
            <a:srgbClr val="A4A3A4"/>
          </p15:clr>
        </p15:guide>
        <p15:guide id="16" pos="27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C2E"/>
    <a:srgbClr val="F36E1B"/>
    <a:srgbClr val="FC9B2F"/>
    <a:srgbClr val="F6972E"/>
    <a:srgbClr val="FF5A6B"/>
    <a:srgbClr val="535353"/>
    <a:srgbClr val="939393"/>
    <a:srgbClr val="3F94CC"/>
    <a:srgbClr val="666666"/>
    <a:srgbClr val="878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41" autoAdjust="0"/>
    <p:restoredTop sz="70893" autoAdjust="0"/>
  </p:normalViewPr>
  <p:slideViewPr>
    <p:cSldViewPr snapToGrid="0">
      <p:cViewPr varScale="1">
        <p:scale>
          <a:sx n="172" d="100"/>
          <a:sy n="172" d="100"/>
        </p:scale>
        <p:origin x="2768" y="184"/>
      </p:cViewPr>
      <p:guideLst>
        <p:guide orient="horz" pos="2723"/>
        <p:guide orient="horz" pos="666"/>
        <p:guide pos="5552"/>
        <p:guide pos="224"/>
        <p:guide orient="horz" pos="2471"/>
        <p:guide orient="horz" pos="584"/>
        <p:guide orient="horz" pos="1525"/>
        <p:guide orient="horz" pos="176"/>
        <p:guide orient="horz" pos="638"/>
        <p:guide orient="horz" pos="3151"/>
        <p:guide orient="horz" pos="2640"/>
        <p:guide pos="5534"/>
        <p:guide pos="226"/>
        <p:guide pos="2970"/>
        <p:guide pos="476"/>
        <p:guide pos="27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4488" y="16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t>25.05.20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143000" y="0"/>
            <a:ext cx="9139238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323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3973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CH" dirty="0"/>
              <a:t>hich is easy to deploy</a:t>
            </a:r>
          </a:p>
          <a:p>
            <a:r>
              <a:rPr lang="en-GB" dirty="0"/>
              <a:t>Supports modular, extensible and configurable set of services</a:t>
            </a:r>
          </a:p>
          <a:p>
            <a:r>
              <a:rPr lang="en-GB" dirty="0"/>
              <a:t>Quickly add new services and test them as part of an existing platform (set of services)</a:t>
            </a:r>
            <a:endParaRPr lang="en-CH" dirty="0"/>
          </a:p>
          <a:p>
            <a:r>
              <a:rPr lang="en-CH" dirty="0"/>
              <a:t>no infrastructure specialist needed for provisioning</a:t>
            </a:r>
          </a:p>
          <a:p>
            <a:r>
              <a:rPr lang="en-GB" dirty="0"/>
              <a:t>lightweight, low footprint (resources needed)</a:t>
            </a:r>
          </a:p>
          <a:p>
            <a:r>
              <a:rPr lang="en-GB" dirty="0"/>
              <a:t>Simple, lightweight transportation</a:t>
            </a:r>
          </a:p>
          <a:p>
            <a:r>
              <a:rPr lang="en-GB" dirty="0"/>
              <a:t>runs on-premises and in the cloud</a:t>
            </a:r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1638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660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305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17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emf"/><Relationship Id="rId7" Type="http://schemas.openxmlformats.org/officeDocument/2006/relationships/image" Target="../media/image5.sv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16.sv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14.svg"/><Relationship Id="rId4" Type="http://schemas.openxmlformats.org/officeDocument/2006/relationships/image" Target="../media/image29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4.sv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18.png"/><Relationship Id="rId4" Type="http://schemas.openxmlformats.org/officeDocument/2006/relationships/image" Target="../media/image5.svg"/><Relationship Id="rId9" Type="http://schemas.openxmlformats.org/officeDocument/2006/relationships/image" Target="../media/image20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svg"/><Relationship Id="rId9" Type="http://schemas.openxmlformats.org/officeDocument/2006/relationships/image" Target="../media/image20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0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29DD979-3A54-48A6-A22A-FDC5A1B3EE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71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3074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98636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27000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Kafka </a:t>
            </a:r>
            <a:r>
              <a:rPr lang="de-DE" dirty="0" err="1"/>
              <a:t>as</a:t>
            </a:r>
            <a:r>
              <a:rPr lang="de-DE" dirty="0"/>
              <a:t> an Event Store –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?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2F7BC2B-0DC4-AA4B-B982-09862EE6D313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801B29C3-A59A-6449-9833-8C661093F7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459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9" name="Fußzeilenplatzhalter 7">
            <a:extLst>
              <a:ext uri="{FF2B5EF4-FFF2-40B4-BE49-F238E27FC236}">
                <a16:creationId xmlns:a16="http://schemas.microsoft.com/office/drawing/2014/main" id="{C93B6325-EE03-3F4F-B541-FD2D1E2F56F8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0" name="Picture 6" descr="Bildergebnis für twitter">
            <a:extLst>
              <a:ext uri="{FF2B5EF4-FFF2-40B4-BE49-F238E27FC236}">
                <a16:creationId xmlns:a16="http://schemas.microsoft.com/office/drawing/2014/main" id="{440C70F2-2194-C743-8C14-0CA97305FB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560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9" name="Fußzeilenplatzhalter 7">
            <a:extLst>
              <a:ext uri="{FF2B5EF4-FFF2-40B4-BE49-F238E27FC236}">
                <a16:creationId xmlns:a16="http://schemas.microsoft.com/office/drawing/2014/main" id="{93C495A8-4792-6E4D-875D-400353F01F0B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0" name="Picture 6" descr="Bildergebnis für twitter">
            <a:extLst>
              <a:ext uri="{FF2B5EF4-FFF2-40B4-BE49-F238E27FC236}">
                <a16:creationId xmlns:a16="http://schemas.microsoft.com/office/drawing/2014/main" id="{52CD6AF1-99CC-C645-B805-28138A5AD4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65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9" name="Fußzeilenplatzhalter 7">
            <a:extLst>
              <a:ext uri="{FF2B5EF4-FFF2-40B4-BE49-F238E27FC236}">
                <a16:creationId xmlns:a16="http://schemas.microsoft.com/office/drawing/2014/main" id="{C19095E3-F564-4341-886C-4795505F56A6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0" name="Picture 6" descr="Bildergebnis für twitter">
            <a:extLst>
              <a:ext uri="{FF2B5EF4-FFF2-40B4-BE49-F238E27FC236}">
                <a16:creationId xmlns:a16="http://schemas.microsoft.com/office/drawing/2014/main" id="{637D6CF2-0618-7441-9FD3-55E531CE2A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247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801522"/>
            <a:ext cx="8691921" cy="381405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1948A82E-8933-334C-A14C-A1FC97937BFE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0" name="Picture 6" descr="Bildergebnis für twitter">
            <a:extLst>
              <a:ext uri="{FF2B5EF4-FFF2-40B4-BE49-F238E27FC236}">
                <a16:creationId xmlns:a16="http://schemas.microsoft.com/office/drawing/2014/main" id="{B3B064FE-4E80-A048-82C1-01D46B1827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008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006" y="119961"/>
            <a:ext cx="7235933" cy="824768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1133898"/>
            <a:ext cx="8691921" cy="351158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110E88B-44DC-EC4E-850C-7D93D4CDCCFB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694645D5-49F8-DE49-BC68-9C3456B9A2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266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Kafka as an Event Store – is it Good Enough?</a:t>
            </a:r>
            <a:endParaRPr lang="de-DE" dirty="0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66007" y="801522"/>
            <a:ext cx="4305994" cy="381405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651933" y="801522"/>
            <a:ext cx="4305994" cy="381405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4DA7A1-B0B7-074C-AAE3-BDAE43B08312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7327581F-EC3C-2C4E-89BD-51CF988EA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128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968495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0325" y="801522"/>
            <a:ext cx="2129661" cy="173313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63373" y="2314644"/>
            <a:ext cx="1938804" cy="173313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0325" y="2626919"/>
            <a:ext cx="2129661" cy="1418244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Kafka as an Event Store – is it Good Enough?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63374" y="801522"/>
            <a:ext cx="1938804" cy="141757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6006" y="801522"/>
            <a:ext cx="4289219" cy="324364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Fußzeilenplatzhalter 7">
            <a:extLst>
              <a:ext uri="{FF2B5EF4-FFF2-40B4-BE49-F238E27FC236}">
                <a16:creationId xmlns:a16="http://schemas.microsoft.com/office/drawing/2014/main" id="{621BD2D1-CB2E-754A-AC97-B560C6DAEFD8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9" name="Picture 6" descr="Bildergebnis für twitter">
            <a:extLst>
              <a:ext uri="{FF2B5EF4-FFF2-40B4-BE49-F238E27FC236}">
                <a16:creationId xmlns:a16="http://schemas.microsoft.com/office/drawing/2014/main" id="{028CE9D8-D4E5-C34E-B52E-ADB58D911C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670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266006" y="2327179"/>
            <a:ext cx="8151160" cy="4891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1388878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60592" y="2922687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Kafka as an Event Store – is it Good Enough?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801522"/>
            <a:ext cx="8151160" cy="48099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Fußzeilenplatzhalter 7">
            <a:extLst>
              <a:ext uri="{FF2B5EF4-FFF2-40B4-BE49-F238E27FC236}">
                <a16:creationId xmlns:a16="http://schemas.microsoft.com/office/drawing/2014/main" id="{1769BD60-FF17-B042-BE50-741ECB4A566E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4" name="Picture 6" descr="Bildergebnis für twitter">
            <a:extLst>
              <a:ext uri="{FF2B5EF4-FFF2-40B4-BE49-F238E27FC236}">
                <a16:creationId xmlns:a16="http://schemas.microsoft.com/office/drawing/2014/main" id="{48E05855-0AC1-C148-AB0F-2174C633FF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7852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3359752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Kafka as an Event Store – is it Good Enough?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801522"/>
            <a:ext cx="8151160" cy="24814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7288097-CD53-DE47-B545-5E48FC0C40F9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4" name="Picture 6" descr="Bildergebnis für twitter">
            <a:extLst>
              <a:ext uri="{FF2B5EF4-FFF2-40B4-BE49-F238E27FC236}">
                <a16:creationId xmlns:a16="http://schemas.microsoft.com/office/drawing/2014/main" id="{38619FAC-1B6F-D14C-BE92-CC2AC81C79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7852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Kafka as an Event Store – is it Good Enough?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5" name="Fußzeilenplatzhalter 7">
            <a:extLst>
              <a:ext uri="{FF2B5EF4-FFF2-40B4-BE49-F238E27FC236}">
                <a16:creationId xmlns:a16="http://schemas.microsoft.com/office/drawing/2014/main" id="{5AD75CD9-9012-D14B-B53A-F70A1D031240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6" name="Picture 6" descr="Bildergebnis für twitter">
            <a:extLst>
              <a:ext uri="{FF2B5EF4-FFF2-40B4-BE49-F238E27FC236}">
                <a16:creationId xmlns:a16="http://schemas.microsoft.com/office/drawing/2014/main" id="{1B4BAF6B-F3DB-D44C-B09F-9F297494BE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0707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7">
            <a:extLst>
              <a:ext uri="{FF2B5EF4-FFF2-40B4-BE49-F238E27FC236}">
                <a16:creationId xmlns:a16="http://schemas.microsoft.com/office/drawing/2014/main" id="{B2ADB31B-AC96-104F-8C1B-D0002EADAB2D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3" name="Picture 6" descr="Bildergebnis für twitter">
            <a:extLst>
              <a:ext uri="{FF2B5EF4-FFF2-40B4-BE49-F238E27FC236}">
                <a16:creationId xmlns:a16="http://schemas.microsoft.com/office/drawing/2014/main" id="{ED879305-F758-2240-A682-29E92DB0AA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7816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956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563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603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0F69672-99B8-4D41-9DC5-E03013709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65" y="4712082"/>
            <a:ext cx="6151191" cy="30101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5" y="280908"/>
            <a:ext cx="8544760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701040" y="3441702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@Twitter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42CA6E3-64EA-1B40-905A-D2B6745DDB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800" y="3472182"/>
            <a:ext cx="309880" cy="25028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263DCA-9456-A54B-B7D9-EC01F6F836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060661" y="3442166"/>
            <a:ext cx="383625" cy="277063"/>
          </a:xfrm>
          <a:prstGeom prst="rect">
            <a:avLst/>
          </a:prstGeom>
        </p:spPr>
      </p:pic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31F0E55B-6760-304B-BEE9-A6B3626899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96096" y="3439568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7991571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643907" y="923597"/>
            <a:ext cx="8141318" cy="3491999"/>
          </a:xfrm>
        </p:spPr>
        <p:txBody>
          <a:bodyPr/>
          <a:lstStyle>
            <a:lvl1pPr marL="342000" indent="-342000">
              <a:lnSpc>
                <a:spcPts val="1900"/>
              </a:lnSpc>
              <a:buClr>
                <a:srgbClr val="666666"/>
              </a:buClr>
              <a:buFont typeface="+mj-lt"/>
              <a:buAutoNum type="arabicPeriod"/>
              <a:defRPr lang="de-DE" sz="1600" b="1" i="0" dirty="0" smtClean="0"/>
            </a:lvl1pPr>
            <a:lvl2pPr marL="504000" indent="-180000">
              <a:lnSpc>
                <a:spcPts val="1900"/>
              </a:lnSpc>
              <a:spcBef>
                <a:spcPts val="0"/>
              </a:spcBef>
              <a:buClr>
                <a:schemeClr val="tx1"/>
              </a:buClr>
              <a:buSzPct val="90000"/>
              <a:defRPr lang="de-DE" sz="1600" baseline="0" dirty="0" smtClean="0">
                <a:solidFill>
                  <a:srgbClr val="666666"/>
                </a:solidFill>
              </a:defRPr>
            </a:lvl2pPr>
            <a:lvl3pPr marL="324000" indent="0">
              <a:spcBef>
                <a:spcPts val="0"/>
              </a:spcBef>
              <a:spcAft>
                <a:spcPts val="0"/>
              </a:spcAft>
              <a:buNone/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de-CH" noProof="0" dirty="0"/>
              <a:t>Erste Überschrift</a:t>
            </a:r>
          </a:p>
          <a:p>
            <a:pPr lvl="1"/>
            <a:r>
              <a:rPr lang="de-CH" noProof="0" dirty="0"/>
              <a:t>Erster Eintrag</a:t>
            </a:r>
          </a:p>
          <a:p>
            <a:pPr lvl="1"/>
            <a:r>
              <a:rPr lang="de-CH" noProof="0" dirty="0"/>
              <a:t>Zweiter Eintrag</a:t>
            </a:r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CE4B2954-0AEF-9C42-8150-C2885231942E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8" name="Picture 6" descr="Bildergebnis für twitter">
            <a:extLst>
              <a:ext uri="{FF2B5EF4-FFF2-40B4-BE49-F238E27FC236}">
                <a16:creationId xmlns:a16="http://schemas.microsoft.com/office/drawing/2014/main" id="{F8B93346-40E3-284E-BA17-3924BD1C3D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2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797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8136134" cy="3491999"/>
          </a:xfrm>
        </p:spPr>
        <p:txBody>
          <a:bodyPr/>
          <a:lstStyle>
            <a:lvl4pPr marL="674688" indent="-182563">
              <a:tabLst/>
              <a:defRPr/>
            </a:lvl4pPr>
            <a:lvl5pPr marL="852488" indent="-177800">
              <a:buClr>
                <a:schemeClr val="accent2"/>
              </a:buClr>
              <a:buFont typeface="Arial" charset="0"/>
              <a:buChar char="•"/>
              <a:tabLst/>
              <a:defRPr/>
            </a:lvl5pPr>
            <a:lvl6pPr marL="1073150" indent="-220663">
              <a:tabLst/>
              <a:defRPr baseline="0"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57DE8C6-2D9D-4349-865E-BD2CAD0F6C14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E1E72FAF-1E96-5345-88CD-DD54DE96E7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152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1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1545090" y="4809038"/>
            <a:ext cx="4621248" cy="274637"/>
          </a:xfrm>
        </p:spPr>
        <p:txBody>
          <a:bodyPr/>
          <a:lstStyle/>
          <a:p>
            <a:r>
              <a:rPr lang="en-US"/>
              <a:t>Kafka as an Event Store – is it Good Enough?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7515" y="927105"/>
            <a:ext cx="8142472" cy="326548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7747C03-3F2F-2247-A92F-962D948C60F1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2B52734A-5419-7E43-B66C-D90F9C8135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8338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4"/>
          </p:nvPr>
        </p:nvSpPr>
        <p:spPr>
          <a:xfrm>
            <a:off x="4799563" y="928800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6237979-DA30-884B-8C33-FEB83391A1FD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2B709807-9712-2C4E-85EA-CEB9F3CF4B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9726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eadlin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8136134" cy="3491999"/>
          </a:xfrm>
        </p:spPr>
        <p:txBody>
          <a:bodyPr/>
          <a:lstStyle>
            <a:lvl2pPr marL="271463" indent="-269875">
              <a:buClr>
                <a:srgbClr val="FF0000"/>
              </a:buClr>
              <a:buSzPct val="100000"/>
              <a:buFontTx/>
              <a:buBlip>
                <a:blip r:embed="rId2"/>
              </a:buBlip>
              <a:defRPr/>
            </a:lvl2pPr>
            <a:lvl3pPr marL="468000" indent="-180000">
              <a:buClr>
                <a:schemeClr val="tx1"/>
              </a:buClr>
              <a:buFont typeface="Wingdings" charset="2"/>
              <a:buChar char="§"/>
              <a:defRPr/>
            </a:lvl3pPr>
            <a:lvl4pPr marL="674688" indent="-182563">
              <a:buClr>
                <a:schemeClr val="tx1"/>
              </a:buClr>
              <a:buFont typeface="Wingdings" charset="2"/>
              <a:buChar char="§"/>
              <a:tabLst/>
              <a:defRPr/>
            </a:lvl4pPr>
            <a:lvl5pPr marL="852488" indent="-177800">
              <a:buClr>
                <a:schemeClr val="tx1"/>
              </a:buClr>
              <a:buFont typeface="Wingdings" charset="2"/>
              <a:buChar char="§"/>
              <a:tabLst/>
              <a:defRPr/>
            </a:lvl5pPr>
            <a:lvl6pPr marL="1073150" indent="-220663">
              <a:buClr>
                <a:schemeClr val="tx1"/>
              </a:buClr>
              <a:buFont typeface="Wingdings" charset="2"/>
              <a:buChar char="§"/>
              <a:tabLst/>
              <a:defRPr baseline="0"/>
            </a:lvl6pPr>
            <a:lvl7pPr marL="1071563" indent="225425">
              <a:buFont typeface="Wingdings" charset="2"/>
              <a:buChar char="§"/>
              <a:tabLst/>
              <a:defRPr baseline="0"/>
            </a:lvl7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Achte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C0722F4-C31C-C043-9D1E-1DF9FCB47377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FFDD5FFF-1332-E24E-9502-E97E3FB307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5837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eadlin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7">
            <a:extLst>
              <a:ext uri="{FF2B5EF4-FFF2-40B4-BE49-F238E27FC236}">
                <a16:creationId xmlns:a16="http://schemas.microsoft.com/office/drawing/2014/main" id="{B800920F-B375-9141-B99E-44494A98D561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7" name="Picture 6" descr="Bildergebnis für twitter">
            <a:extLst>
              <a:ext uri="{FF2B5EF4-FFF2-40B4-BE49-F238E27FC236}">
                <a16:creationId xmlns:a16="http://schemas.microsoft.com/office/drawing/2014/main" id="{AE9AA9CA-D048-2544-A673-558346A293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411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021931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223011"/>
            <a:ext cx="8428038" cy="976646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 algn="ctr">
              <a:lnSpc>
                <a:spcPts val="4560"/>
              </a:lnSpc>
              <a:spcBef>
                <a:spcPts val="912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Kapitelname</a:t>
            </a:r>
          </a:p>
        </p:txBody>
      </p:sp>
    </p:spTree>
    <p:extLst>
      <p:ext uri="{BB962C8B-B14F-4D97-AF65-F5344CB8AC3E}">
        <p14:creationId xmlns:p14="http://schemas.microsoft.com/office/powerpoint/2010/main" val="19127102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tiv + Head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ild_1_16zu9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9144000" cy="3921125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5F83CEF-FF64-AB43-BB11-D3EC74EF46DA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225833" y="183788"/>
            <a:ext cx="8885742" cy="49358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3800"/>
              </a:lnSpc>
              <a:spcBef>
                <a:spcPts val="0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  <a:lvl2pPr marL="0" indent="0">
              <a:lnSpc>
                <a:spcPts val="3100"/>
              </a:lnSpc>
              <a:spcBef>
                <a:spcPts val="0"/>
              </a:spcBef>
              <a:buFontTx/>
              <a:buNone/>
              <a:defRPr sz="2500" b="1" i="0" baseline="0">
                <a:solidFill>
                  <a:schemeClr val="bg1"/>
                </a:solidFill>
                <a:effectLst>
                  <a:outerShdw blurRad="180975" dist="508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237161" y="663796"/>
            <a:ext cx="8546477" cy="99955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3000"/>
              </a:lnSpc>
              <a:spcBef>
                <a:spcPts val="0"/>
              </a:spcBef>
              <a:buFontTx/>
              <a:buNone/>
              <a:defRPr sz="25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Fußzeilenplatzhalter 7">
            <a:extLst>
              <a:ext uri="{FF2B5EF4-FFF2-40B4-BE49-F238E27FC236}">
                <a16:creationId xmlns:a16="http://schemas.microsoft.com/office/drawing/2014/main" id="{0BC07284-D3AA-D146-8ED7-B6D655CC10A1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2" name="Picture 6" descr="Bildergebnis für twitter">
            <a:extLst>
              <a:ext uri="{FF2B5EF4-FFF2-40B4-BE49-F238E27FC236}">
                <a16:creationId xmlns:a16="http://schemas.microsoft.com/office/drawing/2014/main" id="{CA531EF3-2A01-5B47-8097-02DC3AD481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865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 dirty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@Twitter</a:t>
            </a:r>
            <a:endParaRPr lang="de-CH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Blog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60659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5" y="4732767"/>
            <a:ext cx="5651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4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6BAEBB-49B4-4A40-B56E-93D5B44B18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5" y="4732767"/>
            <a:ext cx="5651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7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5BD248-4519-5541-9DD6-8772D11EFA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5" y="4732767"/>
            <a:ext cx="5651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47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 dirty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@Twitter</a:t>
            </a:r>
            <a:endParaRPr lang="de-CH" noProof="0" dirty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Blog</a:t>
            </a:r>
            <a:endParaRPr lang="de-CH" noProof="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8F69D3-E6CD-F342-9D6C-09A4ED564B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5" y="4732767"/>
            <a:ext cx="5651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17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1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08272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sv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54047"/>
            <a:ext cx="7165571" cy="382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006" y="671743"/>
            <a:ext cx="8691921" cy="396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577418" y="182947"/>
            <a:ext cx="1380510" cy="27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3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764" r:id="rId32"/>
    <p:sldLayoutId id="2147483765" r:id="rId33"/>
    <p:sldLayoutId id="2147483766" r:id="rId34"/>
    <p:sldLayoutId id="2147483767" r:id="rId35"/>
    <p:sldLayoutId id="2147483769" r:id="rId3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vadisPF/platy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hyperlink" Target="https://docs.docker.com/compose/" TargetMode="External"/><Relationship Id="rId4" Type="http://schemas.openxmlformats.org/officeDocument/2006/relationships/hyperlink" Target="https://www.docker.com/get-starte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EFCC2D-D6EA-6F40-8A41-CCF6E0114F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31332" y="3439779"/>
            <a:ext cx="5169608" cy="396008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guidoschmutz.wordpress.com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6C29D3-4670-B242-8A99-669EC63891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gschmutz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Platys</a:t>
            </a:r>
            <a:r>
              <a:rPr lang="de-CH" dirty="0"/>
              <a:t> –</a:t>
            </a:r>
            <a:r>
              <a:rPr lang="de-CH" dirty="0" err="1"/>
              <a:t>Provisioning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modern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platforms</a:t>
            </a:r>
            <a:r>
              <a:rPr lang="de-CH" dirty="0"/>
              <a:t> </a:t>
            </a:r>
            <a:r>
              <a:rPr lang="de-CH" dirty="0" err="1"/>
              <a:t>simplified</a:t>
            </a:r>
            <a:r>
              <a:rPr lang="de-CH" dirty="0"/>
              <a:t>!</a:t>
            </a:r>
            <a:endParaRPr lang="en-US" dirty="0">
              <a:effectLst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9023" y="1406013"/>
            <a:ext cx="8696654" cy="396008"/>
          </a:xfrm>
        </p:spPr>
        <p:txBody>
          <a:bodyPr/>
          <a:lstStyle/>
          <a:p>
            <a:r>
              <a:rPr lang="de-DE" dirty="0"/>
              <a:t>Martin </a:t>
            </a:r>
            <a:r>
              <a:rPr lang="de-DE" dirty="0" err="1"/>
              <a:t>Wunderli</a:t>
            </a:r>
            <a:r>
              <a:rPr lang="de-DE" dirty="0"/>
              <a:t>, Guido Schmutz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45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516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7DD09B0-5065-3848-BBFD-CAC8092C5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Reasons for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04A071-8332-5740-A59E-9E39EC7BC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For Labs, PoC and PoV projects as well as trainings we wanted a platform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</a:t>
            </a:r>
            <a:r>
              <a:rPr lang="en-CH" dirty="0"/>
              <a:t>hich is easy to deploy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supports modular, extensible and configurable set of services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where new services can be added quickly and tested as part of an existing platform (set of services)</a:t>
            </a:r>
            <a:endParaRPr lang="en-CH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</a:t>
            </a:r>
            <a:r>
              <a:rPr lang="en-CH" dirty="0"/>
              <a:t>here no infrastructure specialist is needed for provisioning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lightweight, low footprint (resources needed)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simple, lightweight transportation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runs on-premises and in the cloud</a:t>
            </a:r>
            <a:endParaRPr lang="en-CH" dirty="0"/>
          </a:p>
          <a:p>
            <a:pPr lvl="1"/>
            <a:endParaRPr lang="en-CH" dirty="0"/>
          </a:p>
          <a:p>
            <a:pPr lvl="1"/>
            <a:endParaRPr lang="en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45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7DC665-E9EA-AC4C-A0BD-2ED221BF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Trivadis Platform in a Box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BB2179-6D9B-D54A-BBFE-E041D7FCB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801522"/>
            <a:ext cx="6082754" cy="3814058"/>
          </a:xfrm>
        </p:spPr>
        <p:txBody>
          <a:bodyPr/>
          <a:lstStyle/>
          <a:p>
            <a:r>
              <a:rPr lang="en-CH" b="1" dirty="0"/>
              <a:t>open-source</a:t>
            </a:r>
            <a:r>
              <a:rPr lang="en-CH" dirty="0"/>
              <a:t> toolset, developed by the Trivadis Platform Factory</a:t>
            </a:r>
          </a:p>
          <a:p>
            <a:r>
              <a:rPr lang="en-CH" dirty="0"/>
              <a:t>Hosted on GitHub: </a:t>
            </a:r>
            <a:r>
              <a:rPr lang="en-GB" dirty="0">
                <a:hlinkClick r:id="rId3"/>
              </a:rPr>
              <a:t>https://github.com/TrivadisPF/platys</a:t>
            </a:r>
            <a:r>
              <a:rPr lang="en-GB" dirty="0"/>
              <a:t>	</a:t>
            </a:r>
            <a:endParaRPr lang="en-CH" dirty="0"/>
          </a:p>
          <a:p>
            <a:r>
              <a:rPr lang="en-CH" dirty="0"/>
              <a:t>help provisioning Modern Data Platforms based on </a:t>
            </a:r>
            <a:r>
              <a:rPr lang="en-GB" dirty="0">
                <a:hlinkClick r:id="rId4"/>
              </a:rPr>
              <a:t>Docker</a:t>
            </a:r>
            <a:r>
              <a:rPr lang="en-GB" dirty="0"/>
              <a:t> and </a:t>
            </a:r>
            <a:r>
              <a:rPr lang="en-GB" dirty="0">
                <a:hlinkClick r:id="rId5"/>
              </a:rPr>
              <a:t>Docker Compose</a:t>
            </a:r>
            <a:endParaRPr lang="en-GB" dirty="0"/>
          </a:p>
          <a:p>
            <a:r>
              <a:rPr lang="en-CH" dirty="0"/>
              <a:t>its main use is for </a:t>
            </a:r>
          </a:p>
          <a:p>
            <a:pPr lvl="1"/>
            <a:r>
              <a:rPr lang="en-CH" dirty="0"/>
              <a:t>small-scale Data Lab projects</a:t>
            </a:r>
          </a:p>
          <a:p>
            <a:pPr lvl="1"/>
            <a:r>
              <a:rPr lang="en-CH" dirty="0"/>
              <a:t>Proof-of-Concepts (PoC) or Proof-of-value (PoV) projects </a:t>
            </a:r>
          </a:p>
          <a:p>
            <a:pPr lvl="1"/>
            <a:r>
              <a:rPr lang="en-CH" dirty="0"/>
              <a:t>Trivadis Trainings (internal, external, on-site)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B8AC0D-E1C3-FE43-A30F-1807E4053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67820"/>
            <a:ext cx="2973660" cy="219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241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8371-153F-DE4F-9FB0-E1B420396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 Docker &amp; Docker Compose?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21879F0-02FC-F44D-AC8A-C1F403900D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7774472"/>
              </p:ext>
            </p:extLst>
          </p:nvPr>
        </p:nvGraphicFramePr>
        <p:xfrm>
          <a:off x="266700" y="801688"/>
          <a:ext cx="8583386" cy="340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61">
                  <a:extLst>
                    <a:ext uri="{9D8B030D-6E8A-4147-A177-3AD203B41FA5}">
                      <a16:colId xmlns:a16="http://schemas.microsoft.com/office/drawing/2014/main" val="3557890846"/>
                    </a:ext>
                  </a:extLst>
                </a:gridCol>
                <a:gridCol w="2303360">
                  <a:extLst>
                    <a:ext uri="{9D8B030D-6E8A-4147-A177-3AD203B41FA5}">
                      <a16:colId xmlns:a16="http://schemas.microsoft.com/office/drawing/2014/main" val="3102505061"/>
                    </a:ext>
                  </a:extLst>
                </a:gridCol>
                <a:gridCol w="1253691">
                  <a:extLst>
                    <a:ext uri="{9D8B030D-6E8A-4147-A177-3AD203B41FA5}">
                      <a16:colId xmlns:a16="http://schemas.microsoft.com/office/drawing/2014/main" val="3208193055"/>
                    </a:ext>
                  </a:extLst>
                </a:gridCol>
                <a:gridCol w="1079655">
                  <a:extLst>
                    <a:ext uri="{9D8B030D-6E8A-4147-A177-3AD203B41FA5}">
                      <a16:colId xmlns:a16="http://schemas.microsoft.com/office/drawing/2014/main" val="2648014826"/>
                    </a:ext>
                  </a:extLst>
                </a:gridCol>
                <a:gridCol w="1515352">
                  <a:extLst>
                    <a:ext uri="{9D8B030D-6E8A-4147-A177-3AD203B41FA5}">
                      <a16:colId xmlns:a16="http://schemas.microsoft.com/office/drawing/2014/main" val="1925852190"/>
                    </a:ext>
                  </a:extLst>
                </a:gridCol>
                <a:gridCol w="1999267">
                  <a:extLst>
                    <a:ext uri="{9D8B030D-6E8A-4147-A177-3AD203B41FA5}">
                      <a16:colId xmlns:a16="http://schemas.microsoft.com/office/drawing/2014/main" val="3458803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Bare Metal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Cloud PaaS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Docker &amp; Docker Compose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20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Easy 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547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</a:t>
                      </a:r>
                      <a:r>
                        <a:rPr lang="en-CH" sz="1400" dirty="0"/>
                        <a:t>odular, extensible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568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A</a:t>
                      </a:r>
                      <a:r>
                        <a:rPr lang="en-CH" sz="1400" dirty="0"/>
                        <a:t>dd new services quickly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84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</a:t>
                      </a:r>
                      <a:r>
                        <a:rPr lang="en-CH" sz="1400" dirty="0"/>
                        <a:t>o infrastructre specialist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890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L</a:t>
                      </a:r>
                      <a:r>
                        <a:rPr lang="en-CH" sz="1400" dirty="0"/>
                        <a:t>ightweight footprint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96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</a:t>
                      </a:r>
                      <a:r>
                        <a:rPr lang="en-CH" sz="1400" dirty="0"/>
                        <a:t>imple, lightweight transportation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37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O</a:t>
                      </a:r>
                      <a:r>
                        <a:rPr lang="en-CH" sz="1400" dirty="0"/>
                        <a:t>n prem &amp;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++</a:t>
                      </a:r>
                      <a:endParaRPr lang="en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 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0088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3E7E8E8-1622-A24C-BA35-F7ECD15DCD3D}"/>
              </a:ext>
            </a:extLst>
          </p:cNvPr>
          <p:cNvSpPr txBox="1"/>
          <p:nvPr/>
        </p:nvSpPr>
        <p:spPr>
          <a:xfrm>
            <a:off x="189806" y="4341812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GB" sz="1200" dirty="0"/>
              <a:t>I</a:t>
            </a:r>
            <a:r>
              <a:rPr lang="en-CH" sz="1200" dirty="0"/>
              <a:t>f exists as PaaS</a:t>
            </a:r>
          </a:p>
          <a:p>
            <a:pPr marL="342900" indent="-342900">
              <a:buAutoNum type="arabicParenR"/>
            </a:pPr>
            <a:r>
              <a:rPr lang="en-GB" sz="1200" dirty="0"/>
              <a:t>Within same cloud provider</a:t>
            </a:r>
          </a:p>
          <a:p>
            <a:pPr marL="342900" indent="-342900">
              <a:buAutoNum type="arabicParenR"/>
            </a:pPr>
            <a:r>
              <a:rPr lang="en-GB" sz="1200" dirty="0"/>
              <a:t>Runs anywhere Docker &amp; Docker Compose runs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4214968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4C7E-0536-5442-B319-98E21155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Platform in a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3AA78-0F39-504B-B9AA-A11864FF86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541909" cy="3491999"/>
          </a:xfrm>
        </p:spPr>
        <p:txBody>
          <a:bodyPr/>
          <a:lstStyle/>
          <a:p>
            <a:pPr marL="0" indent="0">
              <a:buNone/>
            </a:pPr>
            <a:r>
              <a:rPr lang="en-CH" b="1" dirty="0"/>
              <a:t>Platform Stack</a:t>
            </a:r>
          </a:p>
          <a:p>
            <a:r>
              <a:rPr lang="en-GB" dirty="0"/>
              <a:t>A</a:t>
            </a:r>
            <a:r>
              <a:rPr lang="en-CH" dirty="0"/>
              <a:t> given set of services to choose from</a:t>
            </a:r>
          </a:p>
          <a:p>
            <a:r>
              <a:rPr lang="en-CH" dirty="0"/>
              <a:t>A generator for generating a set of these services as a Platform</a:t>
            </a:r>
          </a:p>
          <a:p>
            <a:pPr marL="0" indent="0">
              <a:buNone/>
            </a:pPr>
            <a:r>
              <a:rPr lang="en-CH" b="1" dirty="0"/>
              <a:t>Platform</a:t>
            </a:r>
          </a:p>
          <a:p>
            <a:r>
              <a:rPr lang="en-CH" dirty="0"/>
              <a:t>An instance of a set of services generated based on a Platform Stack</a:t>
            </a:r>
          </a:p>
          <a:p>
            <a:r>
              <a:rPr lang="en-CH" dirty="0"/>
              <a:t>Fully runnable platform based on Docker Compose and Docker</a:t>
            </a:r>
          </a:p>
          <a:p>
            <a:pPr marL="0" indent="0">
              <a:buNone/>
            </a:pPr>
            <a:r>
              <a:rPr lang="en-CH" b="1" dirty="0"/>
              <a:t>Platys</a:t>
            </a:r>
          </a:p>
          <a:p>
            <a:r>
              <a:rPr lang="en-GB" dirty="0"/>
              <a:t>T</a:t>
            </a:r>
            <a:r>
              <a:rPr lang="en-CH" dirty="0"/>
              <a:t>he CLI tool to control the Platform Stack</a:t>
            </a:r>
          </a:p>
          <a:p>
            <a:pPr marL="1588" lvl="1" indent="0">
              <a:buNone/>
            </a:pPr>
            <a:endParaRPr lang="en-CH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8E1FF81-6FC9-DD43-B795-45E5BB1F8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290" y="709260"/>
            <a:ext cx="4566542" cy="390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71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C33C-2C07-9C41-A745-7B3D7BA90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Where to use Platys? How to “sell” it?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B57B40-D16C-9848-B20D-59C66D809A41}"/>
              </a:ext>
            </a:extLst>
          </p:cNvPr>
          <p:cNvSpPr/>
          <p:nvPr/>
        </p:nvSpPr>
        <p:spPr>
          <a:xfrm>
            <a:off x="372864" y="1286525"/>
            <a:ext cx="1153887" cy="2177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600" dirty="0"/>
              <a:t>platys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C846C8-FD30-E04F-98F8-E904FEACD042}"/>
              </a:ext>
            </a:extLst>
          </p:cNvPr>
          <p:cNvSpPr/>
          <p:nvPr/>
        </p:nvSpPr>
        <p:spPr>
          <a:xfrm>
            <a:off x="372863" y="1568652"/>
            <a:ext cx="1153887" cy="2648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600" dirty="0"/>
              <a:t>use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BE4B9-536E-FA4C-99B2-41BFD0E6C550}"/>
              </a:ext>
            </a:extLst>
          </p:cNvPr>
          <p:cNvSpPr/>
          <p:nvPr/>
        </p:nvSpPr>
        <p:spPr>
          <a:xfrm>
            <a:off x="4732527" y="1286525"/>
            <a:ext cx="1153887" cy="2177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600" dirty="0"/>
              <a:t>platys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A87680-DBBC-614B-BA82-C233657148B1}"/>
              </a:ext>
            </a:extLst>
          </p:cNvPr>
          <p:cNvSpPr/>
          <p:nvPr/>
        </p:nvSpPr>
        <p:spPr>
          <a:xfrm>
            <a:off x="4732526" y="1568651"/>
            <a:ext cx="1153887" cy="10178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600" dirty="0"/>
              <a:t>use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CFB57-2EBC-B042-96A9-285FD22090FF}"/>
              </a:ext>
            </a:extLst>
          </p:cNvPr>
          <p:cNvSpPr/>
          <p:nvPr/>
        </p:nvSpPr>
        <p:spPr>
          <a:xfrm>
            <a:off x="6912357" y="1295690"/>
            <a:ext cx="1153887" cy="2177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600" dirty="0"/>
              <a:t>platys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EFBEA3-DB8B-404E-9A52-4E5ABBAC080A}"/>
              </a:ext>
            </a:extLst>
          </p:cNvPr>
          <p:cNvSpPr/>
          <p:nvPr/>
        </p:nvSpPr>
        <p:spPr>
          <a:xfrm>
            <a:off x="6912357" y="1875358"/>
            <a:ext cx="1153887" cy="1384995"/>
          </a:xfrm>
          <a:prstGeom prst="rect">
            <a:avLst/>
          </a:prstGeom>
          <a:gradFill flip="none" rotWithShape="0">
            <a:gsLst>
              <a:gs pos="98000">
                <a:schemeClr val="accent1">
                  <a:lumMod val="0"/>
                  <a:lumOff val="100000"/>
                </a:schemeClr>
              </a:gs>
              <a:gs pos="93000">
                <a:schemeClr val="accent1">
                  <a:lumMod val="0"/>
                  <a:lumOff val="100000"/>
                </a:schemeClr>
              </a:gs>
              <a:gs pos="55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600" dirty="0"/>
              <a:t>use</a:t>
            </a:r>
            <a:endParaRPr lang="en-CH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BA344B-E80B-B34F-A8D8-E3EDB79AF27B}"/>
              </a:ext>
            </a:extLst>
          </p:cNvPr>
          <p:cNvSpPr/>
          <p:nvPr/>
        </p:nvSpPr>
        <p:spPr>
          <a:xfrm>
            <a:off x="7558665" y="1505239"/>
            <a:ext cx="507579" cy="33564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F55B0-381D-CF42-ABA6-5ABB955EC82E}"/>
              </a:ext>
            </a:extLst>
          </p:cNvPr>
          <p:cNvSpPr/>
          <p:nvPr/>
        </p:nvSpPr>
        <p:spPr>
          <a:xfrm>
            <a:off x="6912357" y="1539707"/>
            <a:ext cx="507579" cy="335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AE651B-B23E-A54D-90E8-5FE66444B193}"/>
              </a:ext>
            </a:extLst>
          </p:cNvPr>
          <p:cNvSpPr/>
          <p:nvPr/>
        </p:nvSpPr>
        <p:spPr>
          <a:xfrm>
            <a:off x="2552696" y="1291267"/>
            <a:ext cx="1153887" cy="2177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600" dirty="0"/>
              <a:t>platys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F1C576-1B75-A94D-8D11-76A69E95175B}"/>
              </a:ext>
            </a:extLst>
          </p:cNvPr>
          <p:cNvSpPr/>
          <p:nvPr/>
        </p:nvSpPr>
        <p:spPr>
          <a:xfrm>
            <a:off x="2552695" y="1573393"/>
            <a:ext cx="1153887" cy="673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600" dirty="0"/>
              <a:t>use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1BF35A-4215-8649-BC5E-C7CC8D327AAC}"/>
              </a:ext>
            </a:extLst>
          </p:cNvPr>
          <p:cNvSpPr txBox="1"/>
          <p:nvPr/>
        </p:nvSpPr>
        <p:spPr>
          <a:xfrm>
            <a:off x="372863" y="673293"/>
            <a:ext cx="1085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1400" b="1" dirty="0"/>
              <a:t>One-Time</a:t>
            </a:r>
          </a:p>
          <a:p>
            <a:pPr algn="ctr"/>
            <a:r>
              <a:rPr lang="en-CH" sz="1400" b="1" dirty="0"/>
              <a:t>Consultancy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A7221E-EDB6-414B-9FAF-7DAE03B240EB}"/>
              </a:ext>
            </a:extLst>
          </p:cNvPr>
          <p:cNvSpPr txBox="1"/>
          <p:nvPr/>
        </p:nvSpPr>
        <p:spPr>
          <a:xfrm>
            <a:off x="2618664" y="673293"/>
            <a:ext cx="1021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1400" b="1" dirty="0"/>
              <a:t>Technology</a:t>
            </a:r>
          </a:p>
          <a:p>
            <a:pPr algn="ctr"/>
            <a:r>
              <a:rPr lang="en-CH" sz="1400" b="1" dirty="0"/>
              <a:t>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2BB90B-A6BF-7F40-8E35-5A82E0026F19}"/>
              </a:ext>
            </a:extLst>
          </p:cNvPr>
          <p:cNvSpPr txBox="1"/>
          <p:nvPr/>
        </p:nvSpPr>
        <p:spPr>
          <a:xfrm>
            <a:off x="4835844" y="673293"/>
            <a:ext cx="94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1400" b="1" dirty="0"/>
              <a:t>2 – 5 days</a:t>
            </a:r>
          </a:p>
          <a:p>
            <a:pPr algn="ctr"/>
            <a:r>
              <a:rPr lang="en-CH" sz="1400" b="1" dirty="0"/>
              <a:t>Workshop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33351E-7FE3-BC4C-AEB1-CF63990532C2}"/>
              </a:ext>
            </a:extLst>
          </p:cNvPr>
          <p:cNvSpPr txBox="1"/>
          <p:nvPr/>
        </p:nvSpPr>
        <p:spPr>
          <a:xfrm>
            <a:off x="6543819" y="673293"/>
            <a:ext cx="1890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1400" b="1" dirty="0"/>
              <a:t>Proof-of-Concept (PoC)</a:t>
            </a:r>
          </a:p>
          <a:p>
            <a:pPr algn="ctr"/>
            <a:r>
              <a:rPr lang="en-CH" sz="1400" b="1" dirty="0"/>
              <a:t>Project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97A73F-ACEB-2A44-A0EE-AE43C5A87D0C}"/>
              </a:ext>
            </a:extLst>
          </p:cNvPr>
          <p:cNvSpPr txBox="1"/>
          <p:nvPr/>
        </p:nvSpPr>
        <p:spPr>
          <a:xfrm>
            <a:off x="274424" y="3363883"/>
            <a:ext cx="15702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b="1" dirty="0"/>
              <a:t>Example</a:t>
            </a:r>
          </a:p>
          <a:p>
            <a:pPr marL="171450" indent="-171450">
              <a:buFontTx/>
              <a:buChar char="-"/>
            </a:pPr>
            <a:r>
              <a:rPr lang="en-CH" sz="1200" dirty="0"/>
              <a:t>Thyssenkrupp</a:t>
            </a:r>
          </a:p>
          <a:p>
            <a:pPr marL="171450" indent="-171450">
              <a:buFontTx/>
              <a:buChar char="-"/>
            </a:pPr>
            <a:r>
              <a:rPr lang="en-CH" sz="1200" dirty="0"/>
              <a:t>Transnet</a:t>
            </a:r>
          </a:p>
          <a:p>
            <a:pPr marL="171450" indent="-171450">
              <a:buFontTx/>
              <a:buChar char="-"/>
            </a:pPr>
            <a:r>
              <a:rPr lang="en-CH" sz="1200" dirty="0"/>
              <a:t>EZD</a:t>
            </a:r>
          </a:p>
          <a:p>
            <a:r>
              <a:rPr lang="en-CH" sz="1200" b="1" dirty="0"/>
              <a:t>Sales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High-end c</a:t>
            </a:r>
            <a:r>
              <a:rPr lang="en-CH" sz="1200" dirty="0"/>
              <a:t>onsulting rate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C03FEC-5A33-A04C-B04F-5BFDF2C6D618}"/>
              </a:ext>
            </a:extLst>
          </p:cNvPr>
          <p:cNvSpPr txBox="1"/>
          <p:nvPr/>
        </p:nvSpPr>
        <p:spPr>
          <a:xfrm>
            <a:off x="2451998" y="3363884"/>
            <a:ext cx="15702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b="1" dirty="0"/>
              <a:t>Example</a:t>
            </a:r>
          </a:p>
          <a:p>
            <a:pPr marL="171450" indent="-171450">
              <a:buFontTx/>
              <a:buChar char="-"/>
            </a:pPr>
            <a:r>
              <a:rPr lang="en-CH" sz="1200" dirty="0"/>
              <a:t>BFH &amp; HSLU</a:t>
            </a:r>
          </a:p>
          <a:p>
            <a:pPr marL="171450" indent="-171450">
              <a:buFontTx/>
              <a:buChar char="-"/>
            </a:pPr>
            <a:r>
              <a:rPr lang="en-CH" sz="1200" dirty="0"/>
              <a:t>Trivaids Training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O</a:t>
            </a:r>
            <a:r>
              <a:rPr lang="en-CH" sz="1200" dirty="0"/>
              <a:t>n-site Training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I</a:t>
            </a:r>
            <a:r>
              <a:rPr lang="en-CH" sz="1200" dirty="0"/>
              <a:t>nternal Workshops</a:t>
            </a:r>
          </a:p>
          <a:p>
            <a:r>
              <a:rPr lang="en-CH" sz="1200" b="1" dirty="0"/>
              <a:t>Sakes</a:t>
            </a:r>
          </a:p>
          <a:p>
            <a:pPr marL="171450" indent="-171450">
              <a:buFontTx/>
              <a:buChar char="-"/>
            </a:pPr>
            <a:r>
              <a:rPr lang="en-CH" sz="1200" dirty="0"/>
              <a:t>training rate</a:t>
            </a:r>
          </a:p>
          <a:p>
            <a:pPr marL="171450" indent="-171450">
              <a:buFontTx/>
              <a:buChar char="-"/>
            </a:pPr>
            <a:endParaRPr lang="en-CH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EE6389-3A07-4145-A963-A06199BCF08C}"/>
              </a:ext>
            </a:extLst>
          </p:cNvPr>
          <p:cNvSpPr txBox="1"/>
          <p:nvPr/>
        </p:nvSpPr>
        <p:spPr>
          <a:xfrm>
            <a:off x="4732526" y="3363885"/>
            <a:ext cx="14735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b="1" dirty="0"/>
              <a:t>Example</a:t>
            </a:r>
          </a:p>
          <a:p>
            <a:pPr marL="171450" indent="-171450">
              <a:buFontTx/>
              <a:buChar char="-"/>
            </a:pPr>
            <a:r>
              <a:rPr lang="en-CH" sz="1200" dirty="0"/>
              <a:t>ATR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I</a:t>
            </a:r>
            <a:r>
              <a:rPr lang="en-CH" sz="1200" dirty="0"/>
              <a:t>nternal Labs</a:t>
            </a:r>
          </a:p>
          <a:p>
            <a:r>
              <a:rPr lang="en-CH" sz="1200" b="1" dirty="0"/>
              <a:t>Sales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N</a:t>
            </a:r>
            <a:r>
              <a:rPr lang="en-CH" sz="1200" dirty="0"/>
              <a:t>ormal, training rate</a:t>
            </a:r>
          </a:p>
          <a:p>
            <a:pPr marL="171450" indent="-171450">
              <a:buFontTx/>
              <a:buChar char="-"/>
            </a:pPr>
            <a:endParaRPr lang="en-CH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74A12B-E43C-FD4F-9551-4ED78C54EEC9}"/>
              </a:ext>
            </a:extLst>
          </p:cNvPr>
          <p:cNvSpPr txBox="1"/>
          <p:nvPr/>
        </p:nvSpPr>
        <p:spPr>
          <a:xfrm>
            <a:off x="6821873" y="3363884"/>
            <a:ext cx="14735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b="1" dirty="0"/>
              <a:t>Example</a:t>
            </a:r>
          </a:p>
          <a:p>
            <a:pPr marL="171450" indent="-171450">
              <a:buFontTx/>
              <a:buChar char="-"/>
            </a:pPr>
            <a:r>
              <a:rPr lang="en-CH" sz="1200" dirty="0"/>
              <a:t>Sick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Printus</a:t>
            </a:r>
            <a:endParaRPr lang="en-CH" sz="1200" dirty="0"/>
          </a:p>
          <a:p>
            <a:r>
              <a:rPr lang="en-CH" sz="1200" b="1" dirty="0"/>
              <a:t>Sales</a:t>
            </a:r>
          </a:p>
          <a:p>
            <a:pPr marL="171450" indent="-171450">
              <a:buFontTx/>
              <a:buChar char="-"/>
            </a:pPr>
            <a:r>
              <a:rPr lang="en-CH" sz="1200" dirty="0"/>
              <a:t>Budget EUR 100’000 (Printus)</a:t>
            </a:r>
          </a:p>
          <a:p>
            <a:pPr marL="171450" indent="-171450">
              <a:buFontTx/>
              <a:buChar char="-"/>
            </a:pPr>
            <a:endParaRPr lang="en-CH" sz="1200" b="1" dirty="0"/>
          </a:p>
        </p:txBody>
      </p:sp>
    </p:spTree>
    <p:extLst>
      <p:ext uri="{BB962C8B-B14F-4D97-AF65-F5344CB8AC3E}">
        <p14:creationId xmlns:p14="http://schemas.microsoft.com/office/powerpoint/2010/main" val="2212975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C33C-2C07-9C41-A745-7B3D7BA90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Modern Data Platform</a:t>
            </a:r>
          </a:p>
        </p:txBody>
      </p:sp>
      <p:pic>
        <p:nvPicPr>
          <p:cNvPr id="7" name="Picture 6" descr="A picture containing meter&#10;&#10;Description automatically generated">
            <a:extLst>
              <a:ext uri="{FF2B5EF4-FFF2-40B4-BE49-F238E27FC236}">
                <a16:creationId xmlns:a16="http://schemas.microsoft.com/office/drawing/2014/main" id="{0BF9F01B-D5ED-044F-97AA-71F3EAACE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7" y="536114"/>
            <a:ext cx="7489371" cy="448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eter&#10;&#10;Description automatically generated">
            <a:extLst>
              <a:ext uri="{FF2B5EF4-FFF2-40B4-BE49-F238E27FC236}">
                <a16:creationId xmlns:a16="http://schemas.microsoft.com/office/drawing/2014/main" id="{0BF9F01B-D5ED-044F-97AA-71F3EAACE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7" y="536114"/>
            <a:ext cx="7489371" cy="44802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F41E38-76B3-DA4B-957C-62B8755D60E6}"/>
              </a:ext>
            </a:extLst>
          </p:cNvPr>
          <p:cNvSpPr/>
          <p:nvPr/>
        </p:nvSpPr>
        <p:spPr>
          <a:xfrm>
            <a:off x="266007" y="536114"/>
            <a:ext cx="7778536" cy="44802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EDC33C-2C07-9C41-A745-7B3D7BA90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sz="2400" dirty="0"/>
              <a:t> support in Trivadis Modern Data Platform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1B8D30-C290-764D-9375-4CC6DAE8095C}"/>
              </a:ext>
            </a:extLst>
          </p:cNvPr>
          <p:cNvSpPr txBox="1"/>
          <p:nvPr/>
        </p:nvSpPr>
        <p:spPr>
          <a:xfrm>
            <a:off x="2939143" y="2410167"/>
            <a:ext cx="374068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Kafka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C0E0B-EBF2-8B4E-98D0-39EF6CC93156}"/>
              </a:ext>
            </a:extLst>
          </p:cNvPr>
          <p:cNvSpPr txBox="1"/>
          <p:nvPr/>
        </p:nvSpPr>
        <p:spPr>
          <a:xfrm>
            <a:off x="2784453" y="2002363"/>
            <a:ext cx="683448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Streamsets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39ED9-3A23-A34A-B579-8A55347CFABF}"/>
              </a:ext>
            </a:extLst>
          </p:cNvPr>
          <p:cNvSpPr txBox="1"/>
          <p:nvPr/>
        </p:nvSpPr>
        <p:spPr>
          <a:xfrm>
            <a:off x="3991475" y="2057550"/>
            <a:ext cx="377274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Spark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CF8DD-D912-E84C-8810-9057C817FB7A}"/>
              </a:ext>
            </a:extLst>
          </p:cNvPr>
          <p:cNvSpPr txBox="1"/>
          <p:nvPr/>
        </p:nvSpPr>
        <p:spPr>
          <a:xfrm>
            <a:off x="4807904" y="2419500"/>
            <a:ext cx="390098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Minio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51C091-56D8-3244-BBBE-9349EB562EBD}"/>
              </a:ext>
            </a:extLst>
          </p:cNvPr>
          <p:cNvSpPr txBox="1"/>
          <p:nvPr/>
        </p:nvSpPr>
        <p:spPr>
          <a:xfrm>
            <a:off x="4807904" y="2615841"/>
            <a:ext cx="364450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HDFS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ABCCF9-64C2-5D4C-9BBF-CBE7DF350BFD}"/>
              </a:ext>
            </a:extLst>
          </p:cNvPr>
          <p:cNvSpPr txBox="1"/>
          <p:nvPr/>
        </p:nvSpPr>
        <p:spPr>
          <a:xfrm>
            <a:off x="4813514" y="2219133"/>
            <a:ext cx="353229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Ceph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45917E-055F-1740-80D0-9787CD871665}"/>
              </a:ext>
            </a:extLst>
          </p:cNvPr>
          <p:cNvSpPr txBox="1"/>
          <p:nvPr/>
        </p:nvSpPr>
        <p:spPr>
          <a:xfrm>
            <a:off x="3733738" y="764585"/>
            <a:ext cx="343611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Atlas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0ACD80-C2F3-0C46-BAFA-1A2EF9F585B6}"/>
              </a:ext>
            </a:extLst>
          </p:cNvPr>
          <p:cNvSpPr txBox="1"/>
          <p:nvPr/>
        </p:nvSpPr>
        <p:spPr>
          <a:xfrm>
            <a:off x="5646288" y="756597"/>
            <a:ext cx="459027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Ranger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AEED5D-8AF4-374E-BAEA-0DBFBE9C3F4B}"/>
              </a:ext>
            </a:extLst>
          </p:cNvPr>
          <p:cNvSpPr txBox="1"/>
          <p:nvPr/>
        </p:nvSpPr>
        <p:spPr>
          <a:xfrm>
            <a:off x="5755145" y="1790740"/>
            <a:ext cx="423761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Presto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0F6F5B-DD33-C64A-85D9-8C903C5BC040}"/>
              </a:ext>
            </a:extLst>
          </p:cNvPr>
          <p:cNvSpPr txBox="1"/>
          <p:nvPr/>
        </p:nvSpPr>
        <p:spPr>
          <a:xfrm>
            <a:off x="5755145" y="1969652"/>
            <a:ext cx="478263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Dremio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AE5DD2-E4FF-7B40-A9FF-7780EB91E08B}"/>
              </a:ext>
            </a:extLst>
          </p:cNvPr>
          <p:cNvSpPr txBox="1"/>
          <p:nvPr/>
        </p:nvSpPr>
        <p:spPr>
          <a:xfrm>
            <a:off x="5755144" y="2172807"/>
            <a:ext cx="293918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Drill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E0B740-3BAD-7A44-ABBA-05930F70720F}"/>
              </a:ext>
            </a:extLst>
          </p:cNvPr>
          <p:cNvSpPr txBox="1"/>
          <p:nvPr/>
        </p:nvSpPr>
        <p:spPr>
          <a:xfrm>
            <a:off x="5293059" y="1316223"/>
            <a:ext cx="616122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Oracle DB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8FDE07-3C99-1C4D-A1F1-783240AFC4A6}"/>
              </a:ext>
            </a:extLst>
          </p:cNvPr>
          <p:cNvSpPr txBox="1"/>
          <p:nvPr/>
        </p:nvSpPr>
        <p:spPr>
          <a:xfrm>
            <a:off x="4807904" y="2963150"/>
            <a:ext cx="630548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Cassandra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83B6F8-2895-E346-BE98-EA95F0C878AF}"/>
              </a:ext>
            </a:extLst>
          </p:cNvPr>
          <p:cNvSpPr txBox="1"/>
          <p:nvPr/>
        </p:nvSpPr>
        <p:spPr>
          <a:xfrm>
            <a:off x="5293059" y="1499268"/>
            <a:ext cx="409334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Neo4J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68F4E4-EDBA-7B4F-A96E-1232066A5780}"/>
              </a:ext>
            </a:extLst>
          </p:cNvPr>
          <p:cNvSpPr txBox="1"/>
          <p:nvPr/>
        </p:nvSpPr>
        <p:spPr>
          <a:xfrm>
            <a:off x="4812085" y="3646055"/>
            <a:ext cx="620930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MongoDB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ED8AEE-AB63-164F-82C4-37349063EB1B}"/>
              </a:ext>
            </a:extLst>
          </p:cNvPr>
          <p:cNvSpPr txBox="1"/>
          <p:nvPr/>
        </p:nvSpPr>
        <p:spPr>
          <a:xfrm>
            <a:off x="4807904" y="3148876"/>
            <a:ext cx="534368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InfluxDB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F99912-F904-0D4A-8832-FCE31FDCEF33}"/>
              </a:ext>
            </a:extLst>
          </p:cNvPr>
          <p:cNvSpPr txBox="1"/>
          <p:nvPr/>
        </p:nvSpPr>
        <p:spPr>
          <a:xfrm>
            <a:off x="4807904" y="3334602"/>
            <a:ext cx="778024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Elasticsearch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EFAF4C-D4C2-044A-8D6C-83DA7053C76B}"/>
              </a:ext>
            </a:extLst>
          </p:cNvPr>
          <p:cNvSpPr txBox="1"/>
          <p:nvPr/>
        </p:nvSpPr>
        <p:spPr>
          <a:xfrm>
            <a:off x="7290841" y="1477806"/>
            <a:ext cx="542383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Zeppelin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E907FA-8487-124A-B3A8-698463B863B1}"/>
              </a:ext>
            </a:extLst>
          </p:cNvPr>
          <p:cNvSpPr txBox="1"/>
          <p:nvPr/>
        </p:nvSpPr>
        <p:spPr>
          <a:xfrm>
            <a:off x="7290841" y="1687030"/>
            <a:ext cx="476660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Jupyter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EA5593-D872-D843-BD91-442BACF511AA}"/>
              </a:ext>
            </a:extLst>
          </p:cNvPr>
          <p:cNvSpPr txBox="1"/>
          <p:nvPr/>
        </p:nvSpPr>
        <p:spPr>
          <a:xfrm>
            <a:off x="7278016" y="1976758"/>
            <a:ext cx="555208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Superset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C22438-DC65-174C-89CA-636C5AE3E355}"/>
              </a:ext>
            </a:extLst>
          </p:cNvPr>
          <p:cNvSpPr txBox="1"/>
          <p:nvPr/>
        </p:nvSpPr>
        <p:spPr>
          <a:xfrm>
            <a:off x="7320175" y="2403523"/>
            <a:ext cx="442997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Kibana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303F8A-889B-6C44-B054-AFE9A6D8DF44}"/>
              </a:ext>
            </a:extLst>
          </p:cNvPr>
          <p:cNvSpPr txBox="1"/>
          <p:nvPr/>
        </p:nvSpPr>
        <p:spPr>
          <a:xfrm>
            <a:off x="7223515" y="2599719"/>
            <a:ext cx="689860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Chronograf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E1DE78-9E82-8647-9561-83A825BADD89}"/>
              </a:ext>
            </a:extLst>
          </p:cNvPr>
          <p:cNvSpPr txBox="1"/>
          <p:nvPr/>
        </p:nvSpPr>
        <p:spPr>
          <a:xfrm>
            <a:off x="7280980" y="2163946"/>
            <a:ext cx="508720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Grafana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0BE5A-BF51-194C-90F5-0BB7EF0A4DFD}"/>
              </a:ext>
            </a:extLst>
          </p:cNvPr>
          <p:cNvSpPr txBox="1"/>
          <p:nvPr/>
        </p:nvSpPr>
        <p:spPr>
          <a:xfrm>
            <a:off x="1872169" y="3334602"/>
            <a:ext cx="410937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MQTT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635EC8-F1EA-E740-8744-4367E7A06DE9}"/>
              </a:ext>
            </a:extLst>
          </p:cNvPr>
          <p:cNvSpPr txBox="1"/>
          <p:nvPr/>
        </p:nvSpPr>
        <p:spPr>
          <a:xfrm>
            <a:off x="2690809" y="2182821"/>
            <a:ext cx="282697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NiFi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758FFE-B518-ED48-B0EC-F6710DD776E8}"/>
              </a:ext>
            </a:extLst>
          </p:cNvPr>
          <p:cNvSpPr txBox="1"/>
          <p:nvPr/>
        </p:nvSpPr>
        <p:spPr>
          <a:xfrm>
            <a:off x="1735913" y="2963150"/>
            <a:ext cx="683448" cy="323165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Streamsets</a:t>
            </a:r>
          </a:p>
          <a:p>
            <a:pPr algn="ctr"/>
            <a:r>
              <a:rPr lang="en-CH" sz="1050" dirty="0">
                <a:solidFill>
                  <a:srgbClr val="FF0000"/>
                </a:solidFill>
              </a:rPr>
              <a:t>Edge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FE693D-86EA-3D4A-9B6C-214F3AF1ABFF}"/>
              </a:ext>
            </a:extLst>
          </p:cNvPr>
          <p:cNvSpPr txBox="1"/>
          <p:nvPr/>
        </p:nvSpPr>
        <p:spPr>
          <a:xfrm>
            <a:off x="4155275" y="775316"/>
            <a:ext cx="661006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Amundsen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E8AE11-F7B7-F240-A885-74E0605A2131}"/>
              </a:ext>
            </a:extLst>
          </p:cNvPr>
          <p:cNvSpPr txBox="1"/>
          <p:nvPr/>
        </p:nvSpPr>
        <p:spPr>
          <a:xfrm>
            <a:off x="3733737" y="989402"/>
            <a:ext cx="560016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Marquez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5C2037-54B3-FF46-BBFE-3E391F44B3AA}"/>
              </a:ext>
            </a:extLst>
          </p:cNvPr>
          <p:cNvSpPr txBox="1"/>
          <p:nvPr/>
        </p:nvSpPr>
        <p:spPr>
          <a:xfrm>
            <a:off x="2365116" y="837388"/>
            <a:ext cx="467042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Airflow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4B2DA5-D401-C34C-AC3F-32DD4A7F874D}"/>
              </a:ext>
            </a:extLst>
          </p:cNvPr>
          <p:cNvSpPr txBox="1"/>
          <p:nvPr/>
        </p:nvSpPr>
        <p:spPr>
          <a:xfrm>
            <a:off x="6280381" y="756596"/>
            <a:ext cx="943134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SchemaRegistry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759A7B-D0B6-C744-9A1F-CF03D8BA73E5}"/>
              </a:ext>
            </a:extLst>
          </p:cNvPr>
          <p:cNvSpPr txBox="1"/>
          <p:nvPr/>
        </p:nvSpPr>
        <p:spPr>
          <a:xfrm>
            <a:off x="2832158" y="3551698"/>
            <a:ext cx="612916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KafkaRest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827344-5CC4-4145-B0CA-85A97997E9EB}"/>
              </a:ext>
            </a:extLst>
          </p:cNvPr>
          <p:cNvSpPr txBox="1"/>
          <p:nvPr/>
        </p:nvSpPr>
        <p:spPr>
          <a:xfrm>
            <a:off x="2832158" y="2675474"/>
            <a:ext cx="619328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ActiveMQ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A198B-98E1-D34E-866F-94D3A69DCE82}"/>
              </a:ext>
            </a:extLst>
          </p:cNvPr>
          <p:cNvSpPr txBox="1"/>
          <p:nvPr/>
        </p:nvSpPr>
        <p:spPr>
          <a:xfrm>
            <a:off x="2477995" y="4526594"/>
            <a:ext cx="582458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Portainer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01A417-3649-FD4E-AC41-ABC7FDC4CE0A}"/>
              </a:ext>
            </a:extLst>
          </p:cNvPr>
          <p:cNvSpPr txBox="1"/>
          <p:nvPr/>
        </p:nvSpPr>
        <p:spPr>
          <a:xfrm>
            <a:off x="2984828" y="3726846"/>
            <a:ext cx="281094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Livy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367BA4-812E-374B-9AB5-7043AFABE3EB}"/>
              </a:ext>
            </a:extLst>
          </p:cNvPr>
          <p:cNvSpPr txBox="1"/>
          <p:nvPr/>
        </p:nvSpPr>
        <p:spPr>
          <a:xfrm>
            <a:off x="5295943" y="1673600"/>
            <a:ext cx="282697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Solr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6AFBC6-70D0-B640-A451-ACC0ADD64DC8}"/>
              </a:ext>
            </a:extLst>
          </p:cNvPr>
          <p:cNvSpPr txBox="1"/>
          <p:nvPr/>
        </p:nvSpPr>
        <p:spPr>
          <a:xfrm>
            <a:off x="3905543" y="3002899"/>
            <a:ext cx="592076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Kapacitor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0CE96A-9332-754B-A753-08B062AAA522}"/>
              </a:ext>
            </a:extLst>
          </p:cNvPr>
          <p:cNvSpPr txBox="1"/>
          <p:nvPr/>
        </p:nvSpPr>
        <p:spPr>
          <a:xfrm>
            <a:off x="2824684" y="1817847"/>
            <a:ext cx="519941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Telegraf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575667-EB70-A446-A3C0-1D383A3E96C3}"/>
              </a:ext>
            </a:extLst>
          </p:cNvPr>
          <p:cNvSpPr txBox="1"/>
          <p:nvPr/>
        </p:nvSpPr>
        <p:spPr>
          <a:xfrm>
            <a:off x="5966060" y="1309392"/>
            <a:ext cx="641770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Postgresql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F6CD50-2D3E-D347-BB98-A5D99FA6050B}"/>
              </a:ext>
            </a:extLst>
          </p:cNvPr>
          <p:cNvSpPr txBox="1"/>
          <p:nvPr/>
        </p:nvSpPr>
        <p:spPr>
          <a:xfrm>
            <a:off x="5728177" y="1494149"/>
            <a:ext cx="459027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MySQL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E1A721-B14C-C647-AA19-03F12FAFCBCD}"/>
              </a:ext>
            </a:extLst>
          </p:cNvPr>
          <p:cNvSpPr txBox="1"/>
          <p:nvPr/>
        </p:nvSpPr>
        <p:spPr>
          <a:xfrm>
            <a:off x="5645081" y="960555"/>
            <a:ext cx="359641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Vault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594F1D-2391-9F40-9A9C-C64D0215479E}"/>
              </a:ext>
            </a:extLst>
          </p:cNvPr>
          <p:cNvSpPr txBox="1"/>
          <p:nvPr/>
        </p:nvSpPr>
        <p:spPr>
          <a:xfrm>
            <a:off x="4341947" y="988175"/>
            <a:ext cx="540780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Datahub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DEC524-325E-0E45-B585-992DA5C87B6B}"/>
              </a:ext>
            </a:extLst>
          </p:cNvPr>
          <p:cNvSpPr txBox="1"/>
          <p:nvPr/>
        </p:nvSpPr>
        <p:spPr>
          <a:xfrm>
            <a:off x="2917112" y="741567"/>
            <a:ext cx="646578" cy="323165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CH" sz="1050" dirty="0">
                <a:solidFill>
                  <a:srgbClr val="FF0000"/>
                </a:solidFill>
              </a:rPr>
              <a:t>Hive</a:t>
            </a:r>
          </a:p>
          <a:p>
            <a:pPr algn="ctr"/>
            <a:r>
              <a:rPr lang="en-CH" sz="1050" dirty="0">
                <a:solidFill>
                  <a:srgbClr val="FF0000"/>
                </a:solidFill>
              </a:rPr>
              <a:t>Metastore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A3DEA1-662E-D942-AADB-50D9404949B1}"/>
              </a:ext>
            </a:extLst>
          </p:cNvPr>
          <p:cNvSpPr txBox="1"/>
          <p:nvPr/>
        </p:nvSpPr>
        <p:spPr>
          <a:xfrm>
            <a:off x="3004412" y="2188579"/>
            <a:ext cx="827718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KafkaConnect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DC87AB-E1D8-CF47-873D-BD297D032129}"/>
              </a:ext>
            </a:extLst>
          </p:cNvPr>
          <p:cNvSpPr txBox="1"/>
          <p:nvPr/>
        </p:nvSpPr>
        <p:spPr>
          <a:xfrm>
            <a:off x="2991301" y="1484607"/>
            <a:ext cx="269873" cy="161583"/>
          </a:xfrm>
          <a:prstGeom prst="rect">
            <a:avLst/>
          </a:prstGeom>
          <a:solidFill>
            <a:schemeClr val="bg1"/>
          </a:solidFill>
          <a:ln>
            <a:solidFill>
              <a:srgbClr val="ED1C2E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CH" sz="1050" dirty="0">
                <a:solidFill>
                  <a:srgbClr val="FF0000"/>
                </a:solidFill>
              </a:rPr>
              <a:t>FTP</a:t>
            </a:r>
          </a:p>
        </p:txBody>
      </p:sp>
    </p:spTree>
    <p:extLst>
      <p:ext uri="{BB962C8B-B14F-4D97-AF65-F5344CB8AC3E}">
        <p14:creationId xmlns:p14="http://schemas.microsoft.com/office/powerpoint/2010/main" val="1065534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EBBE3-C09F-8243-8284-17E3DBCD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Demo - 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in 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5ECB37-2A77-5B42-80F6-01E216F96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801522"/>
            <a:ext cx="4305994" cy="381405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Steps for working with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</a:t>
            </a:r>
            <a:r>
              <a:rPr lang="en-CH" dirty="0"/>
              <a:t>nit a platform based on a given platform stack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</a:t>
            </a:r>
            <a:r>
              <a:rPr lang="en-CH" dirty="0"/>
              <a:t>dit the config.yml files to enable services needed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G</a:t>
            </a:r>
            <a:r>
              <a:rPr lang="en-CH" dirty="0"/>
              <a:t>enerate the docker-compose platform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</a:t>
            </a:r>
            <a:r>
              <a:rPr lang="en-CH" dirty="0"/>
              <a:t>tart the platform</a:t>
            </a:r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8419BCC-823D-704D-B744-CFB18A6D3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290" y="709260"/>
            <a:ext cx="4566542" cy="390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2951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1B090B0-AF7A-444F-9E84-43A4E17F0019}" vid="{F64AD7B3-42F6-0949-A4D1-B671BEA2D68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3E03BD88464FD44EBFDF5226D4636C49004DD8C34362363044B6CF38E866EC5C1D" ma:contentTypeVersion="4" ma:contentTypeDescription="" ma:contentTypeScope="" ma:versionID="a28ead60c7cc052ea3ccb972873efad4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5f3a282abe5b16420b678c772791c062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ValidTo" minOccurs="0"/>
                <xsd:element ref="ns1:Responsible" minOccurs="0"/>
                <xsd:element ref="ns1:Security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description="" ma:format="DateOnly" ma:indexed="true" ma:internalName="ValidTo" ma:readOnly="false">
      <xsd:simpleType>
        <xsd:restriction base="dms:DateTime"/>
      </xsd:simpleType>
    </xsd:element>
    <xsd:element name="Responsible" ma:index="2" nillable="true" ma:displayName="Responsible" ma:description="" ma:indexed="true" ma:list="UserInfo" ma:internalName="Responsib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nillable="true" ma:displayName="Security Level" ma:default="internal" ma:description="" ma:format="RadioButtons" ma:indexed="true" ma:internalName="SecurityLevel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http://schemas.microsoft.com/sharepoint/v3">
      <UserInfo>
        <DisplayName>Konrad Häfeli</DisplayName>
        <AccountId>66</AccountId>
        <AccountType/>
      </UserInfo>
    </Responsible>
    <SecurityLevel xmlns="http://schemas.microsoft.com/sharepoint/v3">internal</SecurityLevel>
    <ValidTo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19CC95B-1863-4AB0-AA21-8C746B4890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B413BD-3E0D-47C2-ADB2-7A55EFD20A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B61C64-2BA7-4FC3-A886-543C178DB3EA}">
  <ds:schemaRefs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TVD_DE_16zu9_2016_v1.1</Template>
  <TotalTime>27650</TotalTime>
  <Words>578</Words>
  <Application>Microsoft Macintosh PowerPoint</Application>
  <PresentationFormat>On-screen Show (16:9)</PresentationFormat>
  <Paragraphs>189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Courier New</vt:lpstr>
      <vt:lpstr>Impact</vt:lpstr>
      <vt:lpstr>Lucida Grande</vt:lpstr>
      <vt:lpstr>Nunito</vt:lpstr>
      <vt:lpstr>Segoe UI</vt:lpstr>
      <vt:lpstr>Wingdings</vt:lpstr>
      <vt:lpstr>Benutzerdefiniertes Design</vt:lpstr>
      <vt:lpstr>Platys –Provisioning of modern data platforms simplified!</vt:lpstr>
      <vt:lpstr>Reasons for Platys</vt:lpstr>
      <vt:lpstr>platys – Trivadis Platform in a Box</vt:lpstr>
      <vt:lpstr>Why Docker &amp; Docker Compose?</vt:lpstr>
      <vt:lpstr>Trivadis platys – Platform in a Box</vt:lpstr>
      <vt:lpstr>Where to use Platys? How to “sell” it?</vt:lpstr>
      <vt:lpstr>Trivadis Modern Data Platform</vt:lpstr>
      <vt:lpstr>Platys support in Trivadis Modern Data Platform</vt:lpstr>
      <vt:lpstr>Demo - Trivadis platys in Action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Überschrift</dc:title>
  <dc:creator>Björn Bröhl</dc:creator>
  <cp:lastModifiedBy>Guido Schmutz</cp:lastModifiedBy>
  <cp:revision>1613</cp:revision>
  <cp:lastPrinted>2020-02-12T10:48:55Z</cp:lastPrinted>
  <dcterms:created xsi:type="dcterms:W3CDTF">2017-10-30T14:31:32Z</dcterms:created>
  <dcterms:modified xsi:type="dcterms:W3CDTF">2020-05-25T06:31:22Z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0x0101003E03BD88464FD44EBFDF5226D4636C49004DD8C34362363044B6CF38E866EC5C1D</vt:lpwstr>
  </property>
  <property fmtid="{D5CDD505-2E9C-101B-9397-08002B2CF9AE}" pid="3" name="BDSDiscipline">
    <vt:lpwstr>18;#INFR-GEN|d4674c11-04c6-4cec-93ba-85f2ca2bbe19</vt:lpwstr>
  </property>
  <property fmtid="{D5CDD505-2E9C-101B-9397-08002B2CF9AE}" pid="4" name="Spearheadtopic">
    <vt:lpwstr/>
  </property>
</Properties>
</file>